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20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77" r:id="rId13"/>
    <p:sldId id="266" r:id="rId14"/>
    <p:sldId id="275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sther van Schuur" initials="" lastIdx="14" clrIdx="0"/>
  <p:cmAuthor id="1" name="Edwin Kaptein" initials="EK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4"/>
    <p:restoredTop sz="93792" autoAdjust="0"/>
  </p:normalViewPr>
  <p:slideViewPr>
    <p:cSldViewPr snapToGrid="0" snapToObjects="1">
      <p:cViewPr varScale="1">
        <p:scale>
          <a:sx n="67" d="100"/>
          <a:sy n="67" d="100"/>
        </p:scale>
        <p:origin x="76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 van der Weijden" userId="d5a97714-595f-41f7-a457-b8fe7f3b0d31" providerId="ADAL" clId="{A9BA3AFD-56F3-4BA4-A852-98E49D025FC4}"/>
    <pc:docChg chg="delSld modSld">
      <pc:chgData name="Emil van der Weijden" userId="d5a97714-595f-41f7-a457-b8fe7f3b0d31" providerId="ADAL" clId="{A9BA3AFD-56F3-4BA4-A852-98E49D025FC4}" dt="2023-01-10T13:19:25.724" v="113" actId="20577"/>
      <pc:docMkLst>
        <pc:docMk/>
      </pc:docMkLst>
      <pc:sldChg chg="modSp mod">
        <pc:chgData name="Emil van der Weijden" userId="d5a97714-595f-41f7-a457-b8fe7f3b0d31" providerId="ADAL" clId="{A9BA3AFD-56F3-4BA4-A852-98E49D025FC4}" dt="2023-01-10T13:19:25.724" v="113" actId="20577"/>
        <pc:sldMkLst>
          <pc:docMk/>
          <pc:sldMk cId="839354057" sldId="257"/>
        </pc:sldMkLst>
        <pc:spChg chg="mod">
          <ac:chgData name="Emil van der Weijden" userId="d5a97714-595f-41f7-a457-b8fe7f3b0d31" providerId="ADAL" clId="{A9BA3AFD-56F3-4BA4-A852-98E49D025FC4}" dt="2023-01-10T13:19:25.724" v="113" actId="20577"/>
          <ac:spMkLst>
            <pc:docMk/>
            <pc:sldMk cId="839354057" sldId="257"/>
            <ac:spMk id="2" creationId="{00000000-0000-0000-0000-000000000000}"/>
          </ac:spMkLst>
        </pc:spChg>
        <pc:spChg chg="mod">
          <ac:chgData name="Emil van der Weijden" userId="d5a97714-595f-41f7-a457-b8fe7f3b0d31" providerId="ADAL" clId="{A9BA3AFD-56F3-4BA4-A852-98E49D025FC4}" dt="2023-01-10T13:19:12.370" v="107" actId="20577"/>
          <ac:spMkLst>
            <pc:docMk/>
            <pc:sldMk cId="839354057" sldId="257"/>
            <ac:spMk id="3" creationId="{00000000-0000-0000-0000-000000000000}"/>
          </ac:spMkLst>
        </pc:spChg>
      </pc:sldChg>
      <pc:sldChg chg="modSp mod">
        <pc:chgData name="Emil van der Weijden" userId="d5a97714-595f-41f7-a457-b8fe7f3b0d31" providerId="ADAL" clId="{A9BA3AFD-56F3-4BA4-A852-98E49D025FC4}" dt="2023-01-10T13:18:25.977" v="97" actId="20577"/>
        <pc:sldMkLst>
          <pc:docMk/>
          <pc:sldMk cId="3758496185" sldId="266"/>
        </pc:sldMkLst>
        <pc:spChg chg="mod">
          <ac:chgData name="Emil van der Weijden" userId="d5a97714-595f-41f7-a457-b8fe7f3b0d31" providerId="ADAL" clId="{A9BA3AFD-56F3-4BA4-A852-98E49D025FC4}" dt="2023-01-10T13:18:25.977" v="97" actId="20577"/>
          <ac:spMkLst>
            <pc:docMk/>
            <pc:sldMk cId="3758496185" sldId="266"/>
            <ac:spMk id="2" creationId="{00000000-0000-0000-0000-000000000000}"/>
          </ac:spMkLst>
        </pc:spChg>
      </pc:sldChg>
      <pc:sldChg chg="modSp mod">
        <pc:chgData name="Emil van der Weijden" userId="d5a97714-595f-41f7-a457-b8fe7f3b0d31" providerId="ADAL" clId="{A9BA3AFD-56F3-4BA4-A852-98E49D025FC4}" dt="2023-01-10T13:18:46.072" v="101" actId="20577"/>
        <pc:sldMkLst>
          <pc:docMk/>
          <pc:sldMk cId="3758496185" sldId="268"/>
        </pc:sldMkLst>
        <pc:spChg chg="mod">
          <ac:chgData name="Emil van der Weijden" userId="d5a97714-595f-41f7-a457-b8fe7f3b0d31" providerId="ADAL" clId="{A9BA3AFD-56F3-4BA4-A852-98E49D025FC4}" dt="2023-01-10T13:18:46.072" v="101" actId="20577"/>
          <ac:spMkLst>
            <pc:docMk/>
            <pc:sldMk cId="3758496185" sldId="268"/>
            <ac:spMk id="2" creationId="{00000000-0000-0000-0000-000000000000}"/>
          </ac:spMkLst>
        </pc:spChg>
      </pc:sldChg>
      <pc:sldChg chg="modSp mod">
        <pc:chgData name="Emil van der Weijden" userId="d5a97714-595f-41f7-a457-b8fe7f3b0d31" providerId="ADAL" clId="{A9BA3AFD-56F3-4BA4-A852-98E49D025FC4}" dt="2023-01-10T13:18:54.807" v="103" actId="20577"/>
        <pc:sldMkLst>
          <pc:docMk/>
          <pc:sldMk cId="3758496185" sldId="269"/>
        </pc:sldMkLst>
        <pc:spChg chg="mod">
          <ac:chgData name="Emil van der Weijden" userId="d5a97714-595f-41f7-a457-b8fe7f3b0d31" providerId="ADAL" clId="{A9BA3AFD-56F3-4BA4-A852-98E49D025FC4}" dt="2023-01-10T13:18:54.807" v="103" actId="20577"/>
          <ac:spMkLst>
            <pc:docMk/>
            <pc:sldMk cId="3758496185" sldId="269"/>
            <ac:spMk id="2" creationId="{00000000-0000-0000-0000-000000000000}"/>
          </ac:spMkLst>
        </pc:spChg>
      </pc:sldChg>
      <pc:sldChg chg="modSp mod">
        <pc:chgData name="Emil van der Weijden" userId="d5a97714-595f-41f7-a457-b8fe7f3b0d31" providerId="ADAL" clId="{A9BA3AFD-56F3-4BA4-A852-98E49D025FC4}" dt="2023-01-10T13:19:00.960" v="105" actId="20577"/>
        <pc:sldMkLst>
          <pc:docMk/>
          <pc:sldMk cId="3758496185" sldId="270"/>
        </pc:sldMkLst>
        <pc:spChg chg="mod">
          <ac:chgData name="Emil van der Weijden" userId="d5a97714-595f-41f7-a457-b8fe7f3b0d31" providerId="ADAL" clId="{A9BA3AFD-56F3-4BA4-A852-98E49D025FC4}" dt="2023-01-10T13:19:00.960" v="105" actId="20577"/>
          <ac:spMkLst>
            <pc:docMk/>
            <pc:sldMk cId="3758496185" sldId="270"/>
            <ac:spMk id="2" creationId="{00000000-0000-0000-0000-000000000000}"/>
          </ac:spMkLst>
        </pc:spChg>
      </pc:sldChg>
      <pc:sldChg chg="del">
        <pc:chgData name="Emil van der Weijden" userId="d5a97714-595f-41f7-a457-b8fe7f3b0d31" providerId="ADAL" clId="{A9BA3AFD-56F3-4BA4-A852-98E49D025FC4}" dt="2023-01-10T13:14:52.615" v="65" actId="2696"/>
        <pc:sldMkLst>
          <pc:docMk/>
          <pc:sldMk cId="3758496185" sldId="272"/>
        </pc:sldMkLst>
      </pc:sldChg>
      <pc:sldChg chg="del">
        <pc:chgData name="Emil van der Weijden" userId="d5a97714-595f-41f7-a457-b8fe7f3b0d31" providerId="ADAL" clId="{A9BA3AFD-56F3-4BA4-A852-98E49D025FC4}" dt="2023-01-10T13:16:01.469" v="66" actId="2696"/>
        <pc:sldMkLst>
          <pc:docMk/>
          <pc:sldMk cId="1957931340" sldId="274"/>
        </pc:sldMkLst>
      </pc:sldChg>
      <pc:sldChg chg="modSp mod">
        <pc:chgData name="Emil van der Weijden" userId="d5a97714-595f-41f7-a457-b8fe7f3b0d31" providerId="ADAL" clId="{A9BA3AFD-56F3-4BA4-A852-98E49D025FC4}" dt="2023-01-10T13:18:34.715" v="99" actId="20577"/>
        <pc:sldMkLst>
          <pc:docMk/>
          <pc:sldMk cId="1084920963" sldId="275"/>
        </pc:sldMkLst>
        <pc:spChg chg="mod">
          <ac:chgData name="Emil van der Weijden" userId="d5a97714-595f-41f7-a457-b8fe7f3b0d31" providerId="ADAL" clId="{A9BA3AFD-56F3-4BA4-A852-98E49D025FC4}" dt="2023-01-10T13:18:34.715" v="99" actId="20577"/>
          <ac:spMkLst>
            <pc:docMk/>
            <pc:sldMk cId="1084920963" sldId="275"/>
            <ac:spMk id="2" creationId="{00000000-0000-0000-0000-000000000000}"/>
          </ac:spMkLst>
        </pc:spChg>
      </pc:sldChg>
      <pc:sldChg chg="modSp del mod">
        <pc:chgData name="Emil van der Weijden" userId="d5a97714-595f-41f7-a457-b8fe7f3b0d31" providerId="ADAL" clId="{A9BA3AFD-56F3-4BA4-A852-98E49D025FC4}" dt="2023-01-10T13:16:48.083" v="69" actId="2696"/>
        <pc:sldMkLst>
          <pc:docMk/>
          <pc:sldMk cId="3732157571" sldId="276"/>
        </pc:sldMkLst>
        <pc:spChg chg="mod">
          <ac:chgData name="Emil van der Weijden" userId="d5a97714-595f-41f7-a457-b8fe7f3b0d31" providerId="ADAL" clId="{A9BA3AFD-56F3-4BA4-A852-98E49D025FC4}" dt="2023-01-10T13:16:31.978" v="68" actId="20577"/>
          <ac:spMkLst>
            <pc:docMk/>
            <pc:sldMk cId="3732157571" sldId="276"/>
            <ac:spMk id="2" creationId="{00000000-0000-0000-0000-000000000000}"/>
          </ac:spMkLst>
        </pc:spChg>
      </pc:sldChg>
      <pc:sldChg chg="modSp mod">
        <pc:chgData name="Emil van der Weijden" userId="d5a97714-595f-41f7-a457-b8fe7f3b0d31" providerId="ADAL" clId="{A9BA3AFD-56F3-4BA4-A852-98E49D025FC4}" dt="2023-01-10T13:17:48.424" v="71" actId="20577"/>
        <pc:sldMkLst>
          <pc:docMk/>
          <pc:sldMk cId="73474898" sldId="277"/>
        </pc:sldMkLst>
        <pc:spChg chg="mod">
          <ac:chgData name="Emil van der Weijden" userId="d5a97714-595f-41f7-a457-b8fe7f3b0d31" providerId="ADAL" clId="{A9BA3AFD-56F3-4BA4-A852-98E49D025FC4}" dt="2023-01-10T13:17:48.424" v="71" actId="20577"/>
          <ac:spMkLst>
            <pc:docMk/>
            <pc:sldMk cId="73474898" sldId="277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926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998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381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err="1"/>
              <a:t>Pathogeen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 err="1"/>
              <a:t>Voeding</a:t>
            </a:r>
            <a:r>
              <a:rPr lang="en-US" dirty="0"/>
              <a:t>, </a:t>
            </a:r>
            <a:r>
              <a:rPr lang="en-US" dirty="0" err="1"/>
              <a:t>vocht</a:t>
            </a:r>
            <a:r>
              <a:rPr lang="en-US" dirty="0"/>
              <a:t>, </a:t>
            </a:r>
            <a:r>
              <a:rPr lang="en-US" dirty="0" err="1"/>
              <a:t>warmte</a:t>
            </a:r>
            <a:r>
              <a:rPr lang="en-US" dirty="0"/>
              <a:t>, </a:t>
            </a:r>
            <a:r>
              <a:rPr lang="en-US" dirty="0" err="1"/>
              <a:t>zuurstof</a:t>
            </a:r>
            <a:r>
              <a:rPr lang="en-US" dirty="0"/>
              <a:t> en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zuurtegraad</a:t>
            </a:r>
            <a:endParaRPr lang="en-US" dirty="0"/>
          </a:p>
          <a:p>
            <a:pPr marL="228600" indent="-228600">
              <a:buAutoNum type="arabicPeriod"/>
            </a:pPr>
            <a:r>
              <a:rPr lang="nl-NL" noProof="0" dirty="0"/>
              <a:t>Bacteriën</a:t>
            </a:r>
          </a:p>
          <a:p>
            <a:pPr marL="228600" indent="-228600">
              <a:buAutoNum type="arabicPeriod"/>
            </a:pPr>
            <a:r>
              <a:rPr lang="en-US" dirty="0" err="1"/>
              <a:t>Een</a:t>
            </a: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280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Kenniskiem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Hoofdstuk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/>
              <a:t>Titel Kenniskiem</a:t>
            </a:r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/>
              <a:t>Titel hoofdstuk</a:t>
            </a:r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10-1-2023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10-1-2023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qv6FXnE7U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rct=j&amp;q=&amp;esrc=s&amp;source=video&amp;cd=2&amp;cad=rja&amp;uact=8&amp;ved=0ahUKEwiJncqE17TaAhWILVAKHa8pAGcQuAIIMDAB&amp;url=https://nos.nl/video/704574-micro-organismen-op-je-hand.html&amp;usg=AOvVaw3pcYNN1HIaD57balE7uxr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147641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Module</a:t>
            </a:r>
            <a:br>
              <a:rPr lang="en-US" dirty="0"/>
            </a:br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409063"/>
            <a:ext cx="9144000" cy="1655762"/>
          </a:xfrm>
        </p:spPr>
        <p:txBody>
          <a:bodyPr/>
          <a:lstStyle/>
          <a:p>
            <a:r>
              <a:rPr lang="en-US" dirty="0" err="1"/>
              <a:t>Hoofdstuk</a:t>
            </a:r>
            <a:r>
              <a:rPr lang="en-US" dirty="0"/>
              <a:t> 1. </a:t>
            </a:r>
          </a:p>
          <a:p>
            <a:r>
              <a:rPr lang="en-US" sz="3600" b="1" dirty="0"/>
              <a:t>Micro-</a:t>
            </a:r>
            <a:r>
              <a:rPr lang="en-US" sz="3600" b="1" dirty="0" err="1"/>
              <a:t>organismen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1.4 </a:t>
            </a:r>
            <a:r>
              <a:rPr lang="nl-NL" sz="4000" dirty="0"/>
              <a:t>Bacteriën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2456" y="1825625"/>
            <a:ext cx="10381343" cy="4351338"/>
          </a:xfrm>
        </p:spPr>
        <p:txBody>
          <a:bodyPr/>
          <a:lstStyle/>
          <a:p>
            <a:pPr marL="363538" indent="-363538"/>
            <a:r>
              <a:rPr lang="nl-NL" dirty="0"/>
              <a:t>Eencellig</a:t>
            </a:r>
          </a:p>
          <a:p>
            <a:pPr marL="363538" indent="-363538"/>
            <a:r>
              <a:rPr lang="nl-NL" dirty="0"/>
              <a:t>Geen celkern</a:t>
            </a:r>
          </a:p>
          <a:p>
            <a:pPr marL="363538" indent="-363538"/>
            <a:r>
              <a:rPr lang="nl-NL" dirty="0"/>
              <a:t>Meestal niet in staat tot zelfstandig voortbewegen</a:t>
            </a:r>
          </a:p>
          <a:p>
            <a:pPr marL="363538" indent="-363538"/>
            <a:r>
              <a:rPr lang="nl-NL" dirty="0"/>
              <a:t>Drie vormen: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Bollen (</a:t>
            </a:r>
            <a:r>
              <a:rPr lang="nl-NL" i="1" dirty="0" err="1"/>
              <a:t>coccen</a:t>
            </a:r>
            <a:r>
              <a:rPr lang="nl-NL" dirty="0"/>
              <a:t>)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Staafjes (</a:t>
            </a:r>
            <a:r>
              <a:rPr lang="nl-NL" i="1" dirty="0"/>
              <a:t>bacillen</a:t>
            </a:r>
            <a:r>
              <a:rPr lang="nl-NL" dirty="0"/>
              <a:t>)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Spiraaltjes (</a:t>
            </a:r>
            <a:r>
              <a:rPr lang="nl-NL" i="1" dirty="0"/>
              <a:t>spirocheten</a:t>
            </a:r>
            <a:r>
              <a:rPr lang="nl-NL" dirty="0"/>
              <a:t>)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  <p:pic>
        <p:nvPicPr>
          <p:cNvPr id="7" name="Afbeelding 2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7586" y="3552701"/>
            <a:ext cx="3846213" cy="256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630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+ 1.4 </a:t>
            </a:r>
            <a:r>
              <a:rPr lang="en-US" sz="4000" dirty="0" err="1"/>
              <a:t>Soorten</a:t>
            </a:r>
            <a:r>
              <a:rPr lang="en-US" sz="4000" dirty="0"/>
              <a:t> b</a:t>
            </a:r>
            <a:r>
              <a:rPr lang="nl-NL" sz="4000" dirty="0" err="1"/>
              <a:t>acteriën</a:t>
            </a:r>
            <a:endParaRPr lang="nl-NL" sz="40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363538" indent="-363538"/>
            <a:r>
              <a:rPr lang="nl-NL" dirty="0"/>
              <a:t>Nieuwe bacterie in Nederland</a:t>
            </a:r>
            <a:endParaRPr lang="en-US" dirty="0"/>
          </a:p>
          <a:p>
            <a:pPr lvl="1" indent="-322263">
              <a:buFont typeface="Wingdings" charset="2"/>
              <a:buChar char="Ø"/>
            </a:pPr>
            <a:r>
              <a:rPr lang="en-US" i="1" dirty="0" err="1">
                <a:hlinkClick r:id="rId3"/>
              </a:rPr>
              <a:t>Brucella</a:t>
            </a:r>
            <a:r>
              <a:rPr lang="en-US" i="1" dirty="0">
                <a:hlinkClick r:id="rId3"/>
              </a:rPr>
              <a:t> </a:t>
            </a:r>
            <a:r>
              <a:rPr lang="en-US" i="1" dirty="0" err="1">
                <a:hlinkClick r:id="rId3"/>
              </a:rPr>
              <a:t>canis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74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6304"/>
          </a:xfrm>
        </p:spPr>
        <p:txBody>
          <a:bodyPr>
            <a:normAutofit/>
          </a:bodyPr>
          <a:lstStyle/>
          <a:p>
            <a:r>
              <a:rPr lang="en-US" sz="4000" dirty="0"/>
              <a:t>1.5 </a:t>
            </a:r>
            <a:r>
              <a:rPr lang="nl-NL" sz="4000" dirty="0"/>
              <a:t>Schimmels en gisten</a:t>
            </a:r>
            <a:endParaRPr lang="nl-NL" sz="4000" dirty="0">
              <a:solidFill>
                <a:srgbClr val="ED7D3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213428"/>
            <a:ext cx="10515600" cy="2706010"/>
          </a:xfrm>
        </p:spPr>
        <p:txBody>
          <a:bodyPr/>
          <a:lstStyle/>
          <a:p>
            <a:pPr marL="363538" indent="-363538"/>
            <a:r>
              <a:rPr lang="nl-NL" dirty="0"/>
              <a:t>Schimmels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Eencellig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Bevatten een celkern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Kleven aan elkaar vast </a:t>
            </a:r>
            <a:r>
              <a:rPr lang="nl-NL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nl-NL" dirty="0">
                <a:sym typeface="Wingdings"/>
              </a:rPr>
              <a:t> </a:t>
            </a:r>
            <a:r>
              <a:rPr lang="nl-NL" i="1" dirty="0">
                <a:sym typeface="Wingdings"/>
              </a:rPr>
              <a:t>draden (</a:t>
            </a:r>
            <a:r>
              <a:rPr lang="nl-NL" i="1" dirty="0" err="1">
                <a:sym typeface="Wingdings"/>
              </a:rPr>
              <a:t>mycelia</a:t>
            </a:r>
            <a:r>
              <a:rPr lang="nl-NL" dirty="0">
                <a:sym typeface="Wingdings"/>
              </a:rPr>
              <a:t>) </a:t>
            </a:r>
            <a:r>
              <a:rPr lang="nl-NL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nl-NL" dirty="0">
                <a:sym typeface="Wingdings"/>
              </a:rPr>
              <a:t> spoorvorming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>
                <a:sym typeface="Wingdings"/>
              </a:rPr>
              <a:t>Besmetting dier direct of via sporen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Besmetting dier m.n. via voeding, inademing, aanraking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  <p:pic>
        <p:nvPicPr>
          <p:cNvPr id="7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745793" y="608857"/>
            <a:ext cx="3044692" cy="2757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n-US" sz="4000" dirty="0"/>
              <a:t>1.5 </a:t>
            </a:r>
            <a:r>
              <a:rPr lang="nl-NL" sz="4000" dirty="0"/>
              <a:t>Schimmels en gisten</a:t>
            </a:r>
            <a:endParaRPr lang="nl-NL" sz="4000" dirty="0">
              <a:solidFill>
                <a:srgbClr val="ED7D3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/>
            <a:r>
              <a:rPr lang="nl-NL" dirty="0"/>
              <a:t>Gisten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Eencellig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Bevatten een celkern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Vermeerderen door knopvorming</a:t>
            </a:r>
            <a:endParaRPr lang="nl-NL" dirty="0">
              <a:sym typeface="Wingdings"/>
            </a:endParaRPr>
          </a:p>
          <a:p>
            <a:pPr lvl="1" indent="-322263">
              <a:buFont typeface="Wingdings" charset="2"/>
              <a:buChar char="Ø"/>
            </a:pPr>
            <a:r>
              <a:rPr lang="nl-NL" dirty="0">
                <a:sym typeface="Wingdings"/>
              </a:rPr>
              <a:t>Overmaat </a:t>
            </a:r>
            <a:r>
              <a:rPr lang="nl-NL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nl-NL" dirty="0">
                <a:sym typeface="Wingdings"/>
              </a:rPr>
              <a:t> bijv. huidklachten, oorontstekingen of diarree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  <p:pic>
        <p:nvPicPr>
          <p:cNvPr id="8" name="Afbeelding 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8770" y="4134567"/>
            <a:ext cx="1992630" cy="19919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3747" y="4128096"/>
            <a:ext cx="1332253" cy="199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920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+ 1.5 </a:t>
            </a:r>
            <a:r>
              <a:rPr lang="en-US" sz="4000" dirty="0"/>
              <a:t>Encephalitozoon cuniculi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/>
            <a:r>
              <a:rPr lang="nl-NL" dirty="0"/>
              <a:t>Eencellig organisme</a:t>
            </a:r>
          </a:p>
          <a:p>
            <a:pPr marL="363538" indent="-363538"/>
            <a:r>
              <a:rPr lang="nl-NL" dirty="0"/>
              <a:t>Lijkt op een schimmel</a:t>
            </a:r>
          </a:p>
          <a:p>
            <a:pPr marL="363538" indent="-363538"/>
            <a:r>
              <a:rPr lang="nl-NL" dirty="0"/>
              <a:t>Vnl. bij konijnen</a:t>
            </a:r>
          </a:p>
          <a:p>
            <a:pPr marL="363538" indent="-363538"/>
            <a:r>
              <a:rPr lang="nl-NL" dirty="0"/>
              <a:t>Aantasting hersenen, ogen en nieren</a:t>
            </a:r>
          </a:p>
          <a:p>
            <a:pPr marL="363538" indent="-363538"/>
            <a:r>
              <a:rPr lang="nl-NL" dirty="0"/>
              <a:t>Besmettelijkheid mens - alleen bij verminderde afweer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  <p:pic>
        <p:nvPicPr>
          <p:cNvPr id="6" name="Afbeelding 8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189773" y="857888"/>
            <a:ext cx="3481368" cy="2611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732"/>
          </a:xfrm>
        </p:spPr>
        <p:txBody>
          <a:bodyPr>
            <a:normAutofit/>
          </a:bodyPr>
          <a:lstStyle/>
          <a:p>
            <a:r>
              <a:rPr lang="en-US" sz="4000" dirty="0"/>
              <a:t>1.6 </a:t>
            </a:r>
            <a:r>
              <a:rPr lang="en-US" sz="4000" dirty="0" err="1"/>
              <a:t>Protozoën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30514" y="1825625"/>
            <a:ext cx="10323286" cy="4351338"/>
          </a:xfrm>
        </p:spPr>
        <p:txBody>
          <a:bodyPr>
            <a:normAutofit/>
          </a:bodyPr>
          <a:lstStyle/>
          <a:p>
            <a:pPr marL="363538" indent="-363538"/>
            <a:r>
              <a:rPr lang="nl-NL" dirty="0"/>
              <a:t>Eencellig</a:t>
            </a:r>
          </a:p>
          <a:p>
            <a:pPr marL="363538" indent="-363538"/>
            <a:r>
              <a:rPr lang="nl-NL" dirty="0"/>
              <a:t>Bevatten een celkern</a:t>
            </a:r>
          </a:p>
          <a:p>
            <a:pPr marL="363538" indent="-363538"/>
            <a:r>
              <a:rPr lang="nl-NL" dirty="0"/>
              <a:t>Voortbewegen via uitsteeksels, zoals </a:t>
            </a:r>
            <a:r>
              <a:rPr lang="nl-NL" i="1" dirty="0"/>
              <a:t>zweepdraden </a:t>
            </a:r>
            <a:r>
              <a:rPr lang="nl-NL" dirty="0"/>
              <a:t>of </a:t>
            </a:r>
            <a:r>
              <a:rPr lang="nl-NL" i="1" dirty="0" err="1"/>
              <a:t>flagellaten</a:t>
            </a:r>
            <a:endParaRPr lang="nl-NL" i="1" dirty="0"/>
          </a:p>
          <a:p>
            <a:pPr marL="363538" indent="-363538"/>
            <a:r>
              <a:rPr lang="nl-NL" dirty="0"/>
              <a:t>4 groepen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 err="1"/>
              <a:t>Apicomplexa</a:t>
            </a:r>
            <a:endParaRPr lang="nl-NL" dirty="0"/>
          </a:p>
          <a:p>
            <a:pPr lvl="1" indent="-322263">
              <a:buFont typeface="Wingdings" charset="2"/>
              <a:buChar char="Ø"/>
            </a:pPr>
            <a:r>
              <a:rPr lang="nl-NL" dirty="0" err="1"/>
              <a:t>Flagellaten</a:t>
            </a:r>
            <a:endParaRPr lang="nl-NL" dirty="0"/>
          </a:p>
          <a:p>
            <a:pPr lvl="1" indent="-322263">
              <a:buFont typeface="Wingdings" charset="2"/>
              <a:buChar char="Ø"/>
            </a:pPr>
            <a:r>
              <a:rPr lang="nl-NL" dirty="0" err="1"/>
              <a:t>Ciliaten</a:t>
            </a:r>
            <a:endParaRPr lang="nl-NL" dirty="0"/>
          </a:p>
          <a:p>
            <a:pPr lvl="1" indent="-322263">
              <a:buFont typeface="Wingdings" charset="2"/>
              <a:buChar char="Ø"/>
            </a:pPr>
            <a:r>
              <a:rPr lang="nl-NL" dirty="0"/>
              <a:t>Amoeben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018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8000"/>
                </a:solidFill>
              </a:rPr>
              <a:t>+ 1.6 </a:t>
            </a:r>
            <a:r>
              <a:rPr lang="en-US" sz="4000" dirty="0" err="1"/>
              <a:t>Protozoën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>
            <a:normAutofit fontScale="77500" lnSpcReduction="20000"/>
          </a:bodyPr>
          <a:lstStyle/>
          <a:p>
            <a:pPr marL="363538" indent="-363538"/>
            <a:r>
              <a:rPr lang="nl-NL" dirty="0" err="1"/>
              <a:t>Apicomplexa</a:t>
            </a:r>
            <a:endParaRPr lang="nl-NL" dirty="0"/>
          </a:p>
          <a:p>
            <a:pPr lvl="1" indent="-322263">
              <a:buFont typeface="Wingdings" charset="2"/>
              <a:buChar char="Ø"/>
            </a:pPr>
            <a:r>
              <a:rPr lang="nl-NL" dirty="0" err="1"/>
              <a:t>Eimeria</a:t>
            </a:r>
            <a:r>
              <a:rPr lang="nl-NL" dirty="0"/>
              <a:t> – diarree bij kippen en konijnen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Toxoplasma </a:t>
            </a:r>
            <a:r>
              <a:rPr lang="nl-NL" dirty="0" err="1"/>
              <a:t>gondii</a:t>
            </a:r>
            <a:r>
              <a:rPr lang="nl-NL" dirty="0"/>
              <a:t> – o.a. sterfte, hersen- of oogschade foetus mens 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 err="1"/>
              <a:t>Babesia</a:t>
            </a:r>
            <a:r>
              <a:rPr lang="nl-NL" dirty="0"/>
              <a:t> </a:t>
            </a:r>
            <a:r>
              <a:rPr lang="nl-NL" dirty="0" err="1"/>
              <a:t>canis</a:t>
            </a:r>
            <a:r>
              <a:rPr lang="nl-NL" dirty="0"/>
              <a:t> – o.a. bloedarmoede bij de hond na besmetting door teek</a:t>
            </a:r>
          </a:p>
          <a:p>
            <a:pPr marL="363537" lvl="1" indent="0">
              <a:buNone/>
            </a:pPr>
            <a:r>
              <a:rPr lang="nl-NL" dirty="0"/>
              <a:t> </a:t>
            </a:r>
          </a:p>
          <a:p>
            <a:pPr marL="363538" indent="-363538"/>
            <a:r>
              <a:rPr lang="nl-NL" dirty="0" err="1"/>
              <a:t>Flagellaten</a:t>
            </a:r>
            <a:endParaRPr lang="nl-NL" dirty="0"/>
          </a:p>
          <a:p>
            <a:pPr lvl="1" indent="-322263">
              <a:buFont typeface="Wingdings" charset="2"/>
              <a:buChar char="Ø"/>
            </a:pPr>
            <a:r>
              <a:rPr lang="nl-NL" dirty="0"/>
              <a:t>Giardia soorten – diarree bij honden, katten, herkauwers en varkens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Trichomonas – ‘het geel’ bij duiven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 err="1"/>
              <a:t>Histomonas</a:t>
            </a:r>
            <a:r>
              <a:rPr lang="nl-NL" dirty="0"/>
              <a:t> – ‘black </a:t>
            </a:r>
            <a:r>
              <a:rPr lang="nl-NL" dirty="0" err="1"/>
              <a:t>head</a:t>
            </a:r>
            <a:r>
              <a:rPr lang="nl-NL" dirty="0"/>
              <a:t> </a:t>
            </a:r>
            <a:r>
              <a:rPr lang="nl-NL" dirty="0" err="1"/>
              <a:t>disease</a:t>
            </a:r>
            <a:r>
              <a:rPr lang="nl-NL" dirty="0"/>
              <a:t>’ bij kippen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Leishmania – o.a. nier- en leverziekte bij honden (zandvliegjes)</a:t>
            </a:r>
          </a:p>
          <a:p>
            <a:pPr marL="363537" lvl="1" indent="0">
              <a:buNone/>
            </a:pPr>
            <a:endParaRPr lang="nl-NL" dirty="0"/>
          </a:p>
          <a:p>
            <a:pPr marL="363538" indent="-363538"/>
            <a:r>
              <a:rPr lang="nl-NL" dirty="0" err="1"/>
              <a:t>Ciliaten</a:t>
            </a:r>
            <a:endParaRPr lang="nl-NL" dirty="0"/>
          </a:p>
          <a:p>
            <a:pPr lvl="1" indent="-322263">
              <a:buFont typeface="Wingdings" charset="2"/>
              <a:buChar char="Ø"/>
            </a:pPr>
            <a:r>
              <a:rPr lang="nl-NL" dirty="0" err="1"/>
              <a:t>Balantidum</a:t>
            </a:r>
            <a:r>
              <a:rPr lang="nl-NL" dirty="0"/>
              <a:t> coli – darmklachten bij mensen na besmetting door varkens</a:t>
            </a:r>
          </a:p>
          <a:p>
            <a:pPr marL="363537" lvl="1" indent="0">
              <a:buNone/>
            </a:pPr>
            <a:endParaRPr lang="nl-NL" dirty="0"/>
          </a:p>
          <a:p>
            <a:pPr marL="363538" indent="-363538"/>
            <a:r>
              <a:rPr lang="nl-NL" dirty="0"/>
              <a:t>Amoeben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Entamoeba </a:t>
            </a:r>
            <a:r>
              <a:rPr lang="nl-NL" dirty="0" err="1"/>
              <a:t>invadens</a:t>
            </a:r>
            <a:r>
              <a:rPr lang="nl-NL" dirty="0"/>
              <a:t> – maag-darm ziekte bij reptielen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Verwerkingsvragen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Hoe noem je een schadelijk micro-organisme?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Wat kan een micro-organisme nodig hebben om te kunnen groeien?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Welke  micro-organismen hebben geen celkern?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Uit hoeveel cellen bestaat een protozo?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0189"/>
          </a:xfrm>
        </p:spPr>
        <p:txBody>
          <a:bodyPr>
            <a:normAutofit/>
          </a:bodyPr>
          <a:lstStyle/>
          <a:p>
            <a:r>
              <a:rPr lang="en-US" sz="4000"/>
              <a:t>1. Micro-</a:t>
            </a:r>
            <a:r>
              <a:rPr lang="en-US" sz="4000" dirty="0" err="1"/>
              <a:t>organismen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1.2 </a:t>
            </a:r>
            <a:r>
              <a:rPr lang="en-US" dirty="0" err="1"/>
              <a:t>Systematiek</a:t>
            </a:r>
            <a:r>
              <a:rPr lang="en-US" dirty="0"/>
              <a:t> en </a:t>
            </a:r>
            <a:r>
              <a:rPr lang="en-US" dirty="0" err="1"/>
              <a:t>begrippen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1.3 </a:t>
            </a:r>
            <a:r>
              <a:rPr lang="en-US" dirty="0" err="1"/>
              <a:t>Groei</a:t>
            </a:r>
            <a:r>
              <a:rPr lang="en-US" dirty="0"/>
              <a:t> van micro-</a:t>
            </a:r>
            <a:r>
              <a:rPr lang="en-US" dirty="0" err="1"/>
              <a:t>organismen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1.4 Bacteriën</a:t>
            </a:r>
          </a:p>
          <a:p>
            <a:pPr marL="0" indent="0">
              <a:buNone/>
            </a:pPr>
            <a:r>
              <a:rPr lang="en-US" dirty="0"/>
              <a:t>1.5 Schimmels en </a:t>
            </a:r>
            <a:r>
              <a:rPr lang="en-US" dirty="0" err="1"/>
              <a:t>gisten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1.6 </a:t>
            </a:r>
            <a:r>
              <a:rPr lang="en-US" dirty="0" err="1"/>
              <a:t>Protozoën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Verwerkingsvragen</a:t>
            </a:r>
            <a:endParaRPr lang="en-US" dirty="0"/>
          </a:p>
          <a:p>
            <a:endParaRPr lang="en-US" dirty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/>
              <a:t>1.Micro-organismen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017"/>
          </a:xfrm>
        </p:spPr>
        <p:txBody>
          <a:bodyPr>
            <a:normAutofit/>
          </a:bodyPr>
          <a:lstStyle/>
          <a:p>
            <a:r>
              <a:rPr lang="en-US" sz="4000" dirty="0"/>
              <a:t>1.2 </a:t>
            </a:r>
            <a:r>
              <a:rPr lang="en-US" sz="4000" dirty="0" err="1"/>
              <a:t>Systematiek</a:t>
            </a:r>
            <a:r>
              <a:rPr lang="en-US" sz="4000" dirty="0"/>
              <a:t> en </a:t>
            </a:r>
            <a:r>
              <a:rPr lang="en-US" sz="4000" dirty="0" err="1"/>
              <a:t>begrippen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4056" y="1582057"/>
            <a:ext cx="10279743" cy="45949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/>
              <a:t>Definities</a:t>
            </a:r>
          </a:p>
          <a:p>
            <a:pPr marL="0" indent="0">
              <a:buNone/>
            </a:pPr>
            <a:endParaRPr lang="nl-NL" b="1" dirty="0"/>
          </a:p>
          <a:p>
            <a:pPr marL="536575" indent="-536575"/>
            <a:r>
              <a:rPr lang="nl-NL" dirty="0"/>
              <a:t>Microbiologie = studie van micro-organismen, virussen en </a:t>
            </a:r>
            <a:r>
              <a:rPr lang="nl-NL" dirty="0" err="1"/>
              <a:t>prionen</a:t>
            </a:r>
            <a:endParaRPr lang="nl-NL" dirty="0"/>
          </a:p>
          <a:p>
            <a:pPr marL="536575" indent="-536575"/>
            <a:r>
              <a:rPr lang="nl-NL" dirty="0"/>
              <a:t>Micro-organismen = zeer kleine levende wezens</a:t>
            </a:r>
          </a:p>
          <a:p>
            <a:pPr marL="536575" indent="-536575">
              <a:buNone/>
            </a:pPr>
            <a:r>
              <a:rPr lang="nl-NL" i="1" dirty="0"/>
              <a:t>  	N.B. Virussen en </a:t>
            </a:r>
            <a:r>
              <a:rPr lang="nl-NL" i="1" dirty="0" err="1"/>
              <a:t>prionen</a:t>
            </a:r>
            <a:r>
              <a:rPr lang="nl-NL" i="1" dirty="0"/>
              <a:t> hebben geen cellen </a:t>
            </a:r>
            <a:r>
              <a:rPr lang="nl-NL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nl-NL" i="1" dirty="0">
                <a:sym typeface="Wingdings"/>
              </a:rPr>
              <a:t> niet levend</a:t>
            </a:r>
          </a:p>
          <a:p>
            <a:pPr marL="1074738" indent="-1074738">
              <a:buNone/>
            </a:pPr>
            <a:endParaRPr lang="nl-NL" i="1" dirty="0">
              <a:sym typeface="Wingdings"/>
            </a:endParaRPr>
          </a:p>
          <a:p>
            <a:pPr marL="536575" indent="-536575"/>
            <a:r>
              <a:rPr lang="nl-NL" dirty="0">
                <a:sym typeface="Wingdings"/>
              </a:rPr>
              <a:t>Parasieten = meercellige ziekteverwekkende levende wezens</a:t>
            </a:r>
          </a:p>
          <a:p>
            <a:pPr marL="536575" indent="-536575"/>
            <a:r>
              <a:rPr lang="nl-NL" dirty="0"/>
              <a:t>Systematiek = de indeling in groepen</a:t>
            </a:r>
          </a:p>
          <a:p>
            <a:pPr marL="536575" indent="-536575"/>
            <a:r>
              <a:rPr lang="nl-NL" dirty="0"/>
              <a:t>Morfologie = het uiterlijk</a:t>
            </a:r>
          </a:p>
          <a:p>
            <a:pPr marL="536575" indent="-536575"/>
            <a:r>
              <a:rPr lang="nl-NL" dirty="0"/>
              <a:t>Infecteren = binnendringen, zich vermenigvuldigen en ziekte veroorzaken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4811"/>
          </a:xfrm>
        </p:spPr>
        <p:txBody>
          <a:bodyPr>
            <a:normAutofit/>
          </a:bodyPr>
          <a:lstStyle/>
          <a:p>
            <a:r>
              <a:rPr lang="en-US" sz="4000" dirty="0"/>
              <a:t>1.2 </a:t>
            </a:r>
            <a:r>
              <a:rPr lang="en-US" sz="4000" dirty="0" err="1"/>
              <a:t>Systematiek</a:t>
            </a:r>
            <a:r>
              <a:rPr lang="en-US" sz="4000" dirty="0"/>
              <a:t> en </a:t>
            </a:r>
            <a:r>
              <a:rPr lang="en-US" sz="4000" dirty="0" err="1"/>
              <a:t>begrippen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3429" y="1554971"/>
            <a:ext cx="2363774" cy="4351338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Systematiek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0901DB2-F0EE-426C-930A-5D7907035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5878" y="1242742"/>
            <a:ext cx="5760244" cy="488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rmAutofit/>
          </a:bodyPr>
          <a:lstStyle/>
          <a:p>
            <a:r>
              <a:rPr lang="en-US" sz="4000" dirty="0"/>
              <a:t>1.2 </a:t>
            </a:r>
            <a:r>
              <a:rPr lang="en-US" sz="4000" dirty="0" err="1"/>
              <a:t>Systematiek</a:t>
            </a:r>
            <a:r>
              <a:rPr lang="en-US" sz="4000" dirty="0"/>
              <a:t> en </a:t>
            </a:r>
            <a:r>
              <a:rPr lang="en-US" sz="4000" dirty="0" err="1"/>
              <a:t>begrippen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27200" y="1465942"/>
            <a:ext cx="9626600" cy="48904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Ziekteverwekkend of nuttig</a:t>
            </a:r>
          </a:p>
          <a:p>
            <a:pPr marL="0" indent="0">
              <a:buNone/>
            </a:pPr>
            <a:endParaRPr lang="nl-NL" dirty="0"/>
          </a:p>
          <a:p>
            <a:pPr marL="363538" lvl="1" indent="-363538">
              <a:buFont typeface="Wingdings" charset="2"/>
              <a:buChar char="Ø"/>
            </a:pPr>
            <a:r>
              <a:rPr lang="nl-NL" dirty="0"/>
              <a:t>Samenlevers (</a:t>
            </a:r>
            <a:r>
              <a:rPr lang="nl-NL" i="1" dirty="0" err="1"/>
              <a:t>symbionten</a:t>
            </a:r>
            <a:r>
              <a:rPr lang="nl-NL" dirty="0"/>
              <a:t>) </a:t>
            </a:r>
          </a:p>
          <a:p>
            <a:pPr marL="0" lvl="1" indent="0">
              <a:buNone/>
              <a:tabLst>
                <a:tab pos="363538" algn="l"/>
              </a:tabLst>
            </a:pPr>
            <a:r>
              <a:rPr lang="nl-NL" dirty="0"/>
              <a:t>	niet ziekteverwekkend, wel nuttig</a:t>
            </a:r>
          </a:p>
          <a:p>
            <a:pPr marL="0" lvl="1" indent="0">
              <a:buNone/>
              <a:tabLst>
                <a:tab pos="363538" algn="l"/>
              </a:tabLst>
            </a:pPr>
            <a:endParaRPr lang="nl-NL" dirty="0"/>
          </a:p>
          <a:p>
            <a:pPr marL="363538" lvl="1" indent="-363538">
              <a:buFont typeface="Wingdings" charset="2"/>
              <a:buChar char="Ø"/>
            </a:pPr>
            <a:r>
              <a:rPr lang="nl-NL" dirty="0"/>
              <a:t>Niet ziekteverwekkend (</a:t>
            </a:r>
            <a:r>
              <a:rPr lang="nl-NL" i="1" dirty="0" err="1"/>
              <a:t>apathogeen</a:t>
            </a:r>
            <a:r>
              <a:rPr lang="nl-NL" dirty="0"/>
              <a:t>) </a:t>
            </a:r>
          </a:p>
          <a:p>
            <a:pPr marL="363538" lvl="1" indent="-363538">
              <a:buNone/>
            </a:pPr>
            <a:r>
              <a:rPr lang="nl-NL" dirty="0"/>
              <a:t>	niet ziekteverwekkend, niet nuttig</a:t>
            </a:r>
          </a:p>
          <a:p>
            <a:pPr marL="363538" lvl="1" indent="-363538">
              <a:buNone/>
            </a:pPr>
            <a:endParaRPr lang="nl-NL" dirty="0"/>
          </a:p>
          <a:p>
            <a:pPr marL="363538" lvl="1" indent="-363538">
              <a:buFont typeface="Wingdings" charset="2"/>
              <a:buChar char="Ø"/>
            </a:pPr>
            <a:r>
              <a:rPr lang="nl-NL" dirty="0"/>
              <a:t>Voorwaardelijk ziekteverwekkend (</a:t>
            </a:r>
            <a:r>
              <a:rPr lang="nl-NL" i="1" dirty="0"/>
              <a:t>voorwaardelijk pathogeen</a:t>
            </a:r>
            <a:r>
              <a:rPr lang="nl-NL" dirty="0"/>
              <a:t>) </a:t>
            </a:r>
          </a:p>
          <a:p>
            <a:pPr marL="363538" lvl="1" indent="0">
              <a:buNone/>
            </a:pPr>
            <a:r>
              <a:rPr lang="nl-NL" dirty="0"/>
              <a:t>soms ziekteverwekkend, niet nuttig</a:t>
            </a:r>
          </a:p>
          <a:p>
            <a:pPr marL="363538" lvl="1" indent="0">
              <a:buNone/>
            </a:pPr>
            <a:endParaRPr lang="nl-NL" dirty="0"/>
          </a:p>
          <a:p>
            <a:pPr marL="363538" lvl="1" indent="-363538">
              <a:buFont typeface="Wingdings" charset="2"/>
              <a:buChar char="Ø"/>
            </a:pPr>
            <a:r>
              <a:rPr lang="nl-NL" dirty="0"/>
              <a:t>Ziekteverwekkend (</a:t>
            </a:r>
            <a:r>
              <a:rPr lang="nl-NL" i="1" dirty="0"/>
              <a:t>pathogeen</a:t>
            </a:r>
            <a:r>
              <a:rPr lang="nl-NL" dirty="0"/>
              <a:t>)</a:t>
            </a:r>
          </a:p>
          <a:p>
            <a:pPr marL="363538" lvl="1" indent="0">
              <a:buNone/>
            </a:pPr>
            <a:r>
              <a:rPr lang="nl-NL" dirty="0"/>
              <a:t>altijd ziekteverwekkend, niet nuttig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2761"/>
          </a:xfrm>
        </p:spPr>
        <p:txBody>
          <a:bodyPr>
            <a:normAutofit/>
          </a:bodyPr>
          <a:lstStyle/>
          <a:p>
            <a:r>
              <a:rPr lang="en-US" sz="4000" dirty="0"/>
              <a:t>1.2 </a:t>
            </a:r>
            <a:r>
              <a:rPr lang="en-US" sz="4000" dirty="0" err="1"/>
              <a:t>Systematiek</a:t>
            </a:r>
            <a:r>
              <a:rPr lang="en-US" sz="4000" dirty="0"/>
              <a:t> en </a:t>
            </a:r>
            <a:r>
              <a:rPr lang="en-US" sz="4000" dirty="0" err="1"/>
              <a:t>begrippen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25600" y="1825625"/>
            <a:ext cx="9728200" cy="4351338"/>
          </a:xfrm>
        </p:spPr>
        <p:txBody>
          <a:bodyPr/>
          <a:lstStyle/>
          <a:p>
            <a:pPr marL="363538" indent="-363538"/>
            <a:r>
              <a:rPr lang="nl-NL" dirty="0"/>
              <a:t>Schadelijkheid (</a:t>
            </a:r>
            <a:r>
              <a:rPr lang="nl-NL" i="1" dirty="0"/>
              <a:t>virulentie</a:t>
            </a:r>
            <a:r>
              <a:rPr lang="nl-NL" dirty="0"/>
              <a:t>)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Hoog-virulent = heel gevaarlijk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Laag-virulent = weinig risico</a:t>
            </a:r>
          </a:p>
          <a:p>
            <a:pPr marL="363537" lvl="1" indent="0">
              <a:buNone/>
            </a:pPr>
            <a:endParaRPr lang="nl-NL" dirty="0"/>
          </a:p>
          <a:p>
            <a:pPr marL="363538" indent="-363538"/>
            <a:r>
              <a:rPr lang="nl-NL" dirty="0"/>
              <a:t>Besmettingsroute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Direct – van dier op dier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Indirect – via ander dier / mens / omgeving / </a:t>
            </a:r>
            <a:r>
              <a:rPr lang="nl-NL" i="1" dirty="0"/>
              <a:t>tussengastheer</a:t>
            </a:r>
            <a:endParaRPr lang="nl-NL" dirty="0"/>
          </a:p>
          <a:p>
            <a:pPr lvl="1"/>
            <a:endParaRPr lang="nl-NL" dirty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1.3  </a:t>
            </a:r>
            <a:r>
              <a:rPr lang="en-US" sz="4000" dirty="0" err="1"/>
              <a:t>Groei</a:t>
            </a:r>
            <a:r>
              <a:rPr lang="en-US" sz="4000" dirty="0"/>
              <a:t> van micro-</a:t>
            </a:r>
            <a:r>
              <a:rPr lang="en-US" sz="4000" dirty="0" err="1"/>
              <a:t>organismen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2456" y="1825624"/>
            <a:ext cx="10381343" cy="4530725"/>
          </a:xfrm>
        </p:spPr>
        <p:txBody>
          <a:bodyPr>
            <a:normAutofit fontScale="92500" lnSpcReduction="10000"/>
          </a:bodyPr>
          <a:lstStyle/>
          <a:p>
            <a:r>
              <a:rPr lang="nl-NL" dirty="0">
                <a:hlinkClick r:id="rId3"/>
              </a:rPr>
              <a:t>Groei</a:t>
            </a:r>
            <a:r>
              <a:rPr lang="nl-NL" dirty="0"/>
              <a:t> = </a:t>
            </a:r>
            <a:r>
              <a:rPr lang="nl-NL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nl-NL" dirty="0">
                <a:sym typeface="Wingdings"/>
              </a:rPr>
              <a:t> in aantal</a:t>
            </a:r>
          </a:p>
          <a:p>
            <a:pPr marL="0" indent="0">
              <a:buNone/>
            </a:pPr>
            <a:endParaRPr lang="nl-NL" dirty="0">
              <a:sym typeface="Wingdings"/>
            </a:endParaRPr>
          </a:p>
          <a:p>
            <a:r>
              <a:rPr lang="nl-NL" dirty="0">
                <a:sym typeface="Wingdings"/>
              </a:rPr>
              <a:t>Benodigdheden voor groei</a:t>
            </a:r>
          </a:p>
          <a:p>
            <a:pPr marL="711200" lvl="1" indent="-449263">
              <a:buFont typeface="Wingdings" charset="2"/>
              <a:buChar char="Ø"/>
            </a:pPr>
            <a:r>
              <a:rPr lang="nl-NL" dirty="0">
                <a:sym typeface="Wingdings"/>
              </a:rPr>
              <a:t>Voeding</a:t>
            </a:r>
          </a:p>
          <a:p>
            <a:pPr marL="711200" lvl="1" indent="-449263">
              <a:buFont typeface="Wingdings" charset="2"/>
              <a:buChar char="Ø"/>
            </a:pPr>
            <a:r>
              <a:rPr lang="nl-NL" dirty="0">
                <a:sym typeface="Wingdings"/>
              </a:rPr>
              <a:t>Vocht</a:t>
            </a:r>
          </a:p>
          <a:p>
            <a:pPr marL="711200" lvl="1" indent="-449263">
              <a:buFont typeface="Wingdings" charset="2"/>
              <a:buChar char="Ø"/>
            </a:pPr>
            <a:r>
              <a:rPr lang="nl-NL" dirty="0">
                <a:sym typeface="Wingdings"/>
              </a:rPr>
              <a:t>Geschikte temperatuur (</a:t>
            </a:r>
            <a:r>
              <a:rPr lang="nl-NL" i="1" dirty="0">
                <a:sym typeface="Wingdings"/>
              </a:rPr>
              <a:t>Optimum groeitemperatuur</a:t>
            </a:r>
            <a:r>
              <a:rPr lang="nl-NL" dirty="0">
                <a:sym typeface="Wingdings"/>
              </a:rPr>
              <a:t>)</a:t>
            </a:r>
          </a:p>
          <a:p>
            <a:pPr marL="711200" lvl="1" indent="-449263">
              <a:buFont typeface="Wingdings" charset="2"/>
              <a:buChar char="Ø"/>
            </a:pPr>
            <a:r>
              <a:rPr lang="nl-NL" dirty="0">
                <a:sym typeface="Wingdings"/>
              </a:rPr>
              <a:t>Zuurtegraad</a:t>
            </a:r>
          </a:p>
          <a:p>
            <a:pPr marL="711200" lvl="1" indent="-449263">
              <a:buFont typeface="Wingdings" charset="2"/>
              <a:buChar char="Ø"/>
            </a:pPr>
            <a:r>
              <a:rPr lang="nl-NL" dirty="0">
                <a:sym typeface="Wingdings"/>
              </a:rPr>
              <a:t>Zuurstof</a:t>
            </a:r>
          </a:p>
          <a:p>
            <a:pPr marL="261937" lvl="1" indent="0">
              <a:buNone/>
            </a:pPr>
            <a:endParaRPr lang="nl-NL" dirty="0">
              <a:sym typeface="Wingdings"/>
            </a:endParaRPr>
          </a:p>
          <a:p>
            <a:r>
              <a:rPr lang="nl-NL" dirty="0">
                <a:sym typeface="Wingdings"/>
              </a:rPr>
              <a:t>Natuurlijke remming van groei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>
                <a:sym typeface="Wingdings"/>
              </a:rPr>
              <a:t>Giftige stoffen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>
                <a:sym typeface="Wingdings"/>
              </a:rPr>
              <a:t>Afweerreactie gastheer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0600" y="1690688"/>
            <a:ext cx="3225800" cy="214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1.3  </a:t>
            </a:r>
            <a:r>
              <a:rPr lang="en-US" sz="4000" dirty="0" err="1"/>
              <a:t>Groei</a:t>
            </a:r>
            <a:r>
              <a:rPr lang="en-US" sz="4000" dirty="0"/>
              <a:t> van micro-</a:t>
            </a:r>
            <a:r>
              <a:rPr lang="en-US" sz="4000" dirty="0" err="1"/>
              <a:t>organismen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ym typeface="Wingdings"/>
              </a:rPr>
              <a:t>Behoefte van micro-organismen aan zuurstof verschilt</a:t>
            </a:r>
          </a:p>
          <a:p>
            <a:pPr marL="0" indent="0">
              <a:buNone/>
            </a:pPr>
            <a:endParaRPr lang="nl-NL" dirty="0">
              <a:sym typeface="Wingdings"/>
            </a:endParaRPr>
          </a:p>
          <a:p>
            <a:pPr lvl="1" indent="-423863">
              <a:buFont typeface="Wingdings" charset="2"/>
              <a:buChar char="Ø"/>
            </a:pPr>
            <a:r>
              <a:rPr lang="nl-NL" dirty="0" err="1">
                <a:sym typeface="Wingdings"/>
              </a:rPr>
              <a:t>Aëroob</a:t>
            </a:r>
            <a:r>
              <a:rPr lang="nl-NL" dirty="0">
                <a:sym typeface="Wingdings"/>
              </a:rPr>
              <a:t> – zuurstof nodig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 err="1">
                <a:sym typeface="Wingdings"/>
              </a:rPr>
              <a:t>Anaëroob</a:t>
            </a:r>
            <a:r>
              <a:rPr lang="nl-NL" dirty="0">
                <a:sym typeface="Wingdings"/>
              </a:rPr>
              <a:t> – kunnen niet tegen zuurstof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>
                <a:sym typeface="Wingdings"/>
              </a:rPr>
              <a:t>Facultatief (</a:t>
            </a:r>
            <a:r>
              <a:rPr lang="nl-NL" dirty="0" err="1">
                <a:sym typeface="Wingdings"/>
              </a:rPr>
              <a:t>an</a:t>
            </a:r>
            <a:r>
              <a:rPr lang="nl-NL" dirty="0">
                <a:sym typeface="Wingdings"/>
              </a:rPr>
              <a:t>)</a:t>
            </a:r>
            <a:r>
              <a:rPr lang="nl-NL" dirty="0" err="1">
                <a:sym typeface="Wingdings"/>
              </a:rPr>
              <a:t>aëroob</a:t>
            </a:r>
            <a:r>
              <a:rPr lang="nl-NL" dirty="0">
                <a:sym typeface="Wingdings"/>
              </a:rPr>
              <a:t> – kunnen met en zonder zuurstof leven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7905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1.3 </a:t>
            </a:r>
            <a:r>
              <a:rPr lang="en-US" sz="4000" dirty="0" err="1"/>
              <a:t>Groei</a:t>
            </a:r>
            <a:r>
              <a:rPr lang="en-US" sz="4000" dirty="0"/>
              <a:t> van micro-</a:t>
            </a:r>
            <a:r>
              <a:rPr lang="en-US" sz="4000" dirty="0" err="1"/>
              <a:t>organismen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indent="-363538"/>
            <a:r>
              <a:rPr lang="nl-NL" dirty="0">
                <a:sym typeface="Wingdings"/>
              </a:rPr>
              <a:t>Giftige stoffen ook gevaarlijk voor gastheer</a:t>
            </a:r>
          </a:p>
          <a:p>
            <a:pPr marL="0" indent="0">
              <a:buNone/>
            </a:pPr>
            <a:endParaRPr lang="nl-NL" dirty="0">
              <a:sym typeface="Wingdings"/>
            </a:endParaRPr>
          </a:p>
          <a:p>
            <a:pPr lvl="1" indent="-322263">
              <a:buFont typeface="Wingdings" charset="2"/>
              <a:buChar char="Ø"/>
            </a:pPr>
            <a:r>
              <a:rPr lang="nl-NL" dirty="0">
                <a:sym typeface="Wingdings"/>
              </a:rPr>
              <a:t>Endotoxinen (komt vrij bij sterven micro-organisme)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>
                <a:sym typeface="Wingdings"/>
              </a:rPr>
              <a:t>Exotoxinen (uitgescheiden door micro-organisme)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Micro-</a:t>
            </a:r>
            <a:r>
              <a:rPr lang="en-US" dirty="0" err="1"/>
              <a:t>organismen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849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108</TotalTime>
  <Words>624</Words>
  <Application>Microsoft Office PowerPoint</Application>
  <PresentationFormat>Breedbeeld</PresentationFormat>
  <Paragraphs>175</Paragraphs>
  <Slides>17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17</vt:i4>
      </vt:variant>
    </vt:vector>
  </HeadingPairs>
  <TitlesOfParts>
    <vt:vector size="25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Infectieziekten</vt:lpstr>
      <vt:lpstr>1. Micro-organismen</vt:lpstr>
      <vt:lpstr>1.2 Systematiek en begrippen</vt:lpstr>
      <vt:lpstr>1.2 Systematiek en begrippen</vt:lpstr>
      <vt:lpstr>1.2 Systematiek en begrippen</vt:lpstr>
      <vt:lpstr>1.2 Systematiek en begrippen</vt:lpstr>
      <vt:lpstr>1.3  Groei van micro-organismen</vt:lpstr>
      <vt:lpstr>1.3  Groei van micro-organismen</vt:lpstr>
      <vt:lpstr>1.3 Groei van micro-organismen</vt:lpstr>
      <vt:lpstr>1.4 Bacteriën</vt:lpstr>
      <vt:lpstr>+ 1.4 Soorten bacteriën</vt:lpstr>
      <vt:lpstr>1.5 Schimmels en gisten</vt:lpstr>
      <vt:lpstr>1.5 Schimmels en gisten</vt:lpstr>
      <vt:lpstr>+ 1.5 Encephalitozoon cuniculi</vt:lpstr>
      <vt:lpstr>1.6 Protozoën</vt:lpstr>
      <vt:lpstr>+ 1.6 Protozoën</vt:lpstr>
      <vt:lpstr>Verwerkingsvragen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Emil van der Weijden</cp:lastModifiedBy>
  <cp:revision>74</cp:revision>
  <dcterms:created xsi:type="dcterms:W3CDTF">2018-01-29T13:04:35Z</dcterms:created>
  <dcterms:modified xsi:type="dcterms:W3CDTF">2023-01-10T13:19:27Z</dcterms:modified>
</cp:coreProperties>
</file>